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60" r:id="rId5"/>
    <p:sldId id="296" r:id="rId6"/>
    <p:sldId id="283" r:id="rId7"/>
    <p:sldId id="259" r:id="rId8"/>
    <p:sldId id="284" r:id="rId9"/>
    <p:sldId id="285" r:id="rId10"/>
    <p:sldId id="263" r:id="rId11"/>
    <p:sldId id="264" r:id="rId12"/>
    <p:sldId id="265" r:id="rId13"/>
    <p:sldId id="286" r:id="rId14"/>
    <p:sldId id="268" r:id="rId15"/>
    <p:sldId id="278" r:id="rId16"/>
    <p:sldId id="289" r:id="rId17"/>
    <p:sldId id="288" r:id="rId18"/>
    <p:sldId id="279" r:id="rId19"/>
    <p:sldId id="290" r:id="rId20"/>
    <p:sldId id="270" r:id="rId21"/>
    <p:sldId id="271" r:id="rId22"/>
    <p:sldId id="272" r:id="rId23"/>
    <p:sldId id="273" r:id="rId24"/>
    <p:sldId id="261" r:id="rId25"/>
    <p:sldId id="274" r:id="rId26"/>
    <p:sldId id="275" r:id="rId27"/>
    <p:sldId id="291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rPr dirty="0"/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DBAF7565-BD3D-4988-BF27-19ACCF1FF09C}" type="slidenum">
              <a:rPr/>
              <a:t>‹#›</a:t>
            </a:fld>
            <a:endParaRPr dirty="0"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00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20-Feb-24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20-Feb-24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20-Feb-24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0B48-6697-B9DE-A650-4043FC085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333" y="2404534"/>
            <a:ext cx="8342670" cy="1024466"/>
          </a:xfrm>
        </p:spPr>
        <p:txBody>
          <a:bodyPr/>
          <a:lstStyle/>
          <a:p>
            <a:r>
              <a:rPr lang="ru-RU" sz="6000" dirty="0"/>
              <a:t>«</a:t>
            </a:r>
            <a:r>
              <a:rPr lang="en-US" sz="6000" dirty="0"/>
              <a:t>The Forgotten Lands</a:t>
            </a:r>
            <a:r>
              <a:rPr lang="ru-RU" sz="60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D88656-F541-E6A0-A691-310B22F7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8110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ru-RU" dirty="0"/>
              <a:t>Работу выполнили: Керченский Артур </a:t>
            </a:r>
            <a:r>
              <a:rPr lang="ru-RU" sz="1100" dirty="0"/>
              <a:t>(тимлид, архитектор, разработчик)</a:t>
            </a:r>
          </a:p>
          <a:p>
            <a:pPr>
              <a:spcBef>
                <a:spcPts val="400"/>
              </a:spcBef>
            </a:pPr>
            <a:r>
              <a:rPr lang="ru-RU" dirty="0"/>
              <a:t>Криволуцкий Тихон </a:t>
            </a:r>
            <a:r>
              <a:rPr lang="ru-RU" sz="1100" dirty="0"/>
              <a:t>(дизайнер, тестировщик, разработчик)</a:t>
            </a:r>
          </a:p>
          <a:p>
            <a:r>
              <a:rPr lang="ru-RU" dirty="0"/>
              <a:t>12.2023 – 02.2024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31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F00A4-168F-ACC8-BBBF-52CB38EE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8C042-9452-396D-2066-261835B9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306942"/>
            <a:ext cx="8538411" cy="2696857"/>
          </a:xfrm>
        </p:spPr>
        <p:txBody>
          <a:bodyPr>
            <a:normAutofit/>
          </a:bodyPr>
          <a:lstStyle/>
          <a:p>
            <a:r>
              <a:rPr lang="ru-RU" sz="5400" dirty="0"/>
              <a:t>Основное функциональное 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774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9689D-D611-4D56-3C59-DF38FC41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меню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BBFA6E-A63A-F4D9-C3B7-C68CE08D7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43" y="1456197"/>
            <a:ext cx="5370309" cy="3067677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A9877-984D-3D99-3411-AE12EF2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06" y="609600"/>
            <a:ext cx="4467849" cy="4467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1A0E18-3175-0177-2D64-4EC1C319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396" y="3626084"/>
            <a:ext cx="5117406" cy="2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ECE6-E2A2-6EC7-AB24-A1D211B2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6FEE5-6054-3F20-6C80-C5037E5B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меню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438151E-D3B9-C774-C6B3-46846835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91" y="1270000"/>
            <a:ext cx="3597816" cy="203487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2EF63F-6119-EC8D-0E85-D1D02E8B1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89" y="2790885"/>
            <a:ext cx="3764415" cy="2148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BA97EA-4280-2A5A-60DF-F1CEC0C8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542" y="609721"/>
            <a:ext cx="4221491" cy="26032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7D6ABC-26C8-4123-9F2A-9687E3A6F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2"/>
          <a:stretch/>
        </p:blipFill>
        <p:spPr>
          <a:xfrm>
            <a:off x="7145867" y="3351570"/>
            <a:ext cx="4832166" cy="16113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FE64A4-C278-D469-94D0-49B1368B6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478" y="4307362"/>
            <a:ext cx="4121552" cy="235517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3B132E1-63F1-1B45-7C7F-E3DA75FE1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894" y="5101526"/>
            <a:ext cx="5602216" cy="151867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6C2B76-2A0D-6E6D-C3D3-34BE55DDE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2513" y="1703559"/>
            <a:ext cx="211484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6530-4C8D-5040-2453-718AD1C81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7EADC-6C35-1F90-66E9-D19597E7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Игровой процесс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B2ECB86-E2C6-BA9A-A23F-727E0CD2D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660" y="1270000"/>
            <a:ext cx="4345806" cy="457308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B80E9F-DAC1-BBB3-F092-8C27BA85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96" y="2149451"/>
            <a:ext cx="4372752" cy="45730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CE4DA8-193E-3EB0-BABF-BA4AD3AE3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47" y="4714213"/>
            <a:ext cx="1305107" cy="2000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BBC9A3-A019-78DC-F023-CBE1992FC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184" y="2307796"/>
            <a:ext cx="4345805" cy="18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DC147-BB8C-9352-A4B5-8E876B8D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B0B13-F7BF-652F-6DA3-65099C1B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Мультимедия</a:t>
            </a:r>
          </a:p>
        </p:txBody>
      </p:sp>
    </p:spTree>
    <p:extLst>
      <p:ext uri="{BB962C8B-B14F-4D97-AF65-F5344CB8AC3E}">
        <p14:creationId xmlns:p14="http://schemas.microsoft.com/office/powerpoint/2010/main" val="12798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0F661-3D46-2E1B-6AC2-D3F1C716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Спрайты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8B949-747C-10A8-0EFE-C666D9E7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18" y="2840629"/>
            <a:ext cx="4055533" cy="1068005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C831017-AF9C-5FB2-20CA-7A6ED87B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82" y="1621313"/>
            <a:ext cx="5513031" cy="228732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3C0ED-33A8-9FFD-C51B-8044164F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206811"/>
            <a:ext cx="9714227" cy="21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F89D-4C83-99C7-8A25-68BDE105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D627B-2429-7CBA-D9DB-7CED1F85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A83AC0-AAF2-2ED0-7693-4A13D6248EA7}"/>
              </a:ext>
            </a:extLst>
          </p:cNvPr>
          <p:cNvSpPr/>
          <p:nvPr/>
        </p:nvSpPr>
        <p:spPr>
          <a:xfrm>
            <a:off x="403398" y="1930400"/>
            <a:ext cx="2438400" cy="2606922"/>
          </a:xfrm>
          <a:prstGeom prst="rect">
            <a:avLst/>
          </a:prstGeom>
          <a:ln w="76200">
            <a:solidFill>
              <a:srgbClr val="FFC000"/>
            </a:solidFill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F5022A-CC0E-64FC-AB91-E7AD120B7A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8" y="19977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2A01D-143C-C00F-E3EE-6F22E4C5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34" y="2069816"/>
            <a:ext cx="8672868" cy="9046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B81B0-A2BA-5338-96B2-15416EED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8" y="5232866"/>
            <a:ext cx="10906165" cy="9393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69A545-900E-A8CA-394B-EAB2F1F9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439" y="3233861"/>
            <a:ext cx="8473163" cy="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0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8845-DB3D-7828-93DE-C20D2348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7115A-FB29-3B14-69FB-0C097BB8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Аудиофайлы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F40C5FA-0CEE-E65C-26F5-5AEAA71C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91" y="1577084"/>
            <a:ext cx="5973009" cy="1390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545668-EAE1-A387-C3CC-D28D05F38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1" y="4927601"/>
            <a:ext cx="9744927" cy="16484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085813-B01E-D81E-4A7A-07EEA7EFC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92" y="3199457"/>
            <a:ext cx="6821488" cy="1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8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B151-86E9-B26C-581B-B71A16A6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96BEF-AF8A-DFA5-4168-0C6AADEA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Генерация карты</a:t>
            </a:r>
          </a:p>
        </p:txBody>
      </p:sp>
    </p:spTree>
    <p:extLst>
      <p:ext uri="{BB962C8B-B14F-4D97-AF65-F5344CB8AC3E}">
        <p14:creationId xmlns:p14="http://schemas.microsoft.com/office/powerpoint/2010/main" val="311732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E39A-2AF2-4017-BB48-5EDC1400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96A52-24AD-B0F3-4C81-18CBDB6F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0160000" cy="1200898"/>
          </a:xfrm>
        </p:spPr>
        <p:txBody>
          <a:bodyPr/>
          <a:lstStyle/>
          <a:p>
            <a:pPr algn="ctr"/>
            <a:r>
              <a:rPr lang="en-US" dirty="0" err="1"/>
              <a:t>Map_generation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97EEB-D3FF-9CD9-94FA-1B0F32CD9E88}"/>
              </a:ext>
            </a:extLst>
          </p:cNvPr>
          <p:cNvSpPr txBox="1"/>
          <p:nvPr/>
        </p:nvSpPr>
        <p:spPr>
          <a:xfrm>
            <a:off x="293158" y="1650768"/>
            <a:ext cx="75416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Модуль содержит в себе реализацию шума Перлина, класс биомов, функции для создания таблицы и соединения их.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E783A58-E07F-41CA-C3F2-BDCEB8FD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34034"/>
            <a:ext cx="8128000" cy="3880773"/>
          </a:xfrm>
        </p:spPr>
        <p:txBody>
          <a:bodyPr>
            <a:normAutofit/>
          </a:bodyPr>
          <a:lstStyle/>
          <a:p>
            <a:r>
              <a:rPr lang="ru-RU" sz="2600" b="1" i="0" u="none" dirty="0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Шум Перлина</a:t>
            </a:r>
            <a:r>
              <a:rPr lang="ru-RU" sz="2600" b="0" i="0" u="none" dirty="0">
                <a:solidFill>
                  <a:schemeClr val="tx1"/>
                </a:solidFill>
                <a:latin typeface="Liberation Sans"/>
                <a:ea typeface="Liberation Sans"/>
                <a:cs typeface="Liberation Sans"/>
              </a:rPr>
              <a:t> — это алгоритм процедурной генерации псевдослучайным методом.</a:t>
            </a:r>
            <a:r>
              <a:rPr lang="ru-RU" sz="2600" dirty="0">
                <a:solidFill>
                  <a:schemeClr val="tx1"/>
                </a:solidFill>
              </a:rPr>
              <a:t> На вход получает SID (ключ), который задаёт значения нужные для алгоритма. После выполнения алгоритма мы получаем значение от 0 до 255 для клетки в координатах (x, y). 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D6859F-4D29-8639-D8F5-2E945AAE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49625" y="-20519"/>
            <a:ext cx="3962399" cy="68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0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6E57-5325-7B25-50B9-984E2A06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3B07-9035-8FCD-5E25-074D1B2A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Основная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364711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9070380" name="Рисунок 2079070379"/>
          <p:cNvPicPr>
            <a:picLocks noChangeAspect="1"/>
          </p:cNvPicPr>
          <p:nvPr/>
        </p:nvPicPr>
        <p:blipFill>
          <a:blip r:embed="rId2"/>
          <a:srcRect t="8737" r="36474" b="4893"/>
          <a:stretch/>
        </p:blipFill>
        <p:spPr bwMode="auto">
          <a:xfrm>
            <a:off x="8051588" y="210490"/>
            <a:ext cx="4010024" cy="2879492"/>
          </a:xfrm>
          <a:prstGeom prst="rect">
            <a:avLst/>
          </a:prstGeom>
        </p:spPr>
      </p:pic>
      <p:pic>
        <p:nvPicPr>
          <p:cNvPr id="27415881" name="Рисунок 27415880"/>
          <p:cNvPicPr>
            <a:picLocks noChangeAspect="1"/>
          </p:cNvPicPr>
          <p:nvPr/>
        </p:nvPicPr>
        <p:blipFill>
          <a:blip r:embed="rId3"/>
          <a:srcRect r="1584" b="2331"/>
          <a:stretch/>
        </p:blipFill>
        <p:spPr bwMode="auto">
          <a:xfrm>
            <a:off x="4140413" y="1153540"/>
            <a:ext cx="3732579" cy="2879492"/>
          </a:xfrm>
          <a:prstGeom prst="rect">
            <a:avLst/>
          </a:prstGeom>
        </p:spPr>
      </p:pic>
      <p:pic>
        <p:nvPicPr>
          <p:cNvPr id="1764136847" name="Рисунок 1764136846"/>
          <p:cNvPicPr>
            <a:picLocks noChangeAspect="1"/>
          </p:cNvPicPr>
          <p:nvPr/>
        </p:nvPicPr>
        <p:blipFill>
          <a:blip r:embed="rId4"/>
          <a:srcRect l="1094" t="2425"/>
          <a:stretch/>
        </p:blipFill>
        <p:spPr bwMode="auto">
          <a:xfrm>
            <a:off x="79111" y="2513425"/>
            <a:ext cx="3876706" cy="2879492"/>
          </a:xfrm>
          <a:prstGeom prst="rect">
            <a:avLst/>
          </a:prstGeom>
        </p:spPr>
      </p:pic>
      <p:sp>
        <p:nvSpPr>
          <p:cNvPr id="1376739693" name="TextBox 1376739692"/>
          <p:cNvSpPr txBox="1"/>
          <p:nvPr/>
        </p:nvSpPr>
        <p:spPr bwMode="auto">
          <a:xfrm>
            <a:off x="64502" y="5392917"/>
            <a:ext cx="3885314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4800" dirty="0" err="1"/>
              <a:t>Белый</a:t>
            </a:r>
            <a:r>
              <a:rPr sz="4800" dirty="0"/>
              <a:t> </a:t>
            </a:r>
            <a:r>
              <a:rPr sz="4800" dirty="0" err="1"/>
              <a:t>шум</a:t>
            </a:r>
            <a:endParaRPr sz="7200" dirty="0"/>
          </a:p>
        </p:txBody>
      </p:sp>
      <p:sp>
        <p:nvSpPr>
          <p:cNvPr id="79731253" name="TextBox 79731252"/>
          <p:cNvSpPr txBox="1"/>
          <p:nvPr/>
        </p:nvSpPr>
        <p:spPr bwMode="auto">
          <a:xfrm>
            <a:off x="4047189" y="4033032"/>
            <a:ext cx="3728430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4800" dirty="0" err="1"/>
              <a:t>Шум</a:t>
            </a:r>
            <a:r>
              <a:rPr sz="4800" dirty="0"/>
              <a:t> </a:t>
            </a:r>
            <a:r>
              <a:rPr sz="4800" dirty="0" err="1"/>
              <a:t>Перлина</a:t>
            </a:r>
            <a:endParaRPr dirty="0"/>
          </a:p>
        </p:txBody>
      </p:sp>
      <p:sp>
        <p:nvSpPr>
          <p:cNvPr id="1693286882" name="TextBox 1693286881"/>
          <p:cNvSpPr txBox="1"/>
          <p:nvPr/>
        </p:nvSpPr>
        <p:spPr bwMode="auto">
          <a:xfrm>
            <a:off x="8144812" y="3205575"/>
            <a:ext cx="3916800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4800" dirty="0" err="1"/>
              <a:t>Полученная</a:t>
            </a:r>
            <a:r>
              <a:rPr sz="4800" dirty="0"/>
              <a:t> </a:t>
            </a:r>
            <a:r>
              <a:rPr sz="4800" dirty="0" err="1"/>
              <a:t>карта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421609" name="PlaceHolder 2"/>
          <p:cNvSpPr>
            <a:spLocks noGrp="1"/>
          </p:cNvSpPr>
          <p:nvPr>
            <p:ph type="subTitle"/>
          </p:nvPr>
        </p:nvSpPr>
        <p:spPr bwMode="auto">
          <a:xfrm>
            <a:off x="0" y="187210"/>
            <a:ext cx="4727539" cy="176194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dirty="0" err="1"/>
              <a:t>Биомы</a:t>
            </a:r>
            <a:endParaRPr dirty="0"/>
          </a:p>
        </p:txBody>
      </p:sp>
      <p:pic>
        <p:nvPicPr>
          <p:cNvPr id="801201331" name="Рисунок 80120133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727540" y="-8467"/>
            <a:ext cx="7478748" cy="6942667"/>
          </a:xfrm>
          <a:prstGeom prst="rect">
            <a:avLst/>
          </a:prstGeom>
        </p:spPr>
      </p:pic>
      <p:sp>
        <p:nvSpPr>
          <p:cNvPr id="1993171621" name="TextBox 1993171620"/>
          <p:cNvSpPr txBox="1"/>
          <p:nvPr/>
        </p:nvSpPr>
        <p:spPr bwMode="auto">
          <a:xfrm>
            <a:off x="211665" y="2053051"/>
            <a:ext cx="4580469" cy="2028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600" dirty="0" err="1"/>
              <a:t>Каждый</a:t>
            </a:r>
            <a:r>
              <a:rPr sz="2600" dirty="0"/>
              <a:t> </a:t>
            </a:r>
            <a:r>
              <a:rPr sz="2600" dirty="0" err="1"/>
              <a:t>биом</a:t>
            </a:r>
            <a:r>
              <a:rPr sz="2600" dirty="0"/>
              <a:t> </a:t>
            </a:r>
            <a:r>
              <a:rPr sz="2600" dirty="0" err="1"/>
              <a:t>имеет</a:t>
            </a:r>
            <a:r>
              <a:rPr sz="2600" dirty="0"/>
              <a:t> </a:t>
            </a:r>
            <a:r>
              <a:rPr sz="2600" dirty="0" err="1"/>
              <a:t>своё</a:t>
            </a:r>
            <a:r>
              <a:rPr sz="2600" dirty="0"/>
              <a:t> </a:t>
            </a:r>
            <a:r>
              <a:rPr sz="2600" dirty="0" err="1"/>
              <a:t>имя</a:t>
            </a:r>
            <a:r>
              <a:rPr sz="2600" dirty="0"/>
              <a:t>, </a:t>
            </a:r>
            <a:r>
              <a:rPr sz="2600" dirty="0" err="1"/>
              <a:t>минимальную</a:t>
            </a:r>
            <a:r>
              <a:rPr sz="2600" dirty="0"/>
              <a:t> и </a:t>
            </a:r>
            <a:r>
              <a:rPr sz="2600" dirty="0" err="1"/>
              <a:t>максимальную</a:t>
            </a:r>
            <a:r>
              <a:rPr sz="2600" dirty="0"/>
              <a:t> </a:t>
            </a:r>
            <a:r>
              <a:rPr sz="2600" dirty="0" err="1"/>
              <a:t>высоту</a:t>
            </a:r>
            <a:r>
              <a:rPr sz="2600" dirty="0"/>
              <a:t>, а </a:t>
            </a:r>
            <a:r>
              <a:rPr sz="2600" dirty="0" err="1"/>
              <a:t>также</a:t>
            </a:r>
            <a:r>
              <a:rPr lang="ru-RU" sz="2600" dirty="0"/>
              <a:t> пару спрайтов:</a:t>
            </a:r>
            <a:r>
              <a:rPr sz="2600" dirty="0"/>
              <a:t> </a:t>
            </a:r>
            <a:r>
              <a:rPr lang="ru-RU" sz="2600" dirty="0"/>
              <a:t>основной и дополнительный </a:t>
            </a:r>
            <a:endParaRPr sz="2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7635429" name="Рисунок 577635428"/>
          <p:cNvPicPr>
            <a:picLocks noChangeAspect="1"/>
          </p:cNvPicPr>
          <p:nvPr/>
        </p:nvPicPr>
        <p:blipFill>
          <a:blip r:embed="rId2"/>
          <a:srcRect l="41625" t="20513" r="33312" b="12769"/>
          <a:stretch/>
        </p:blipFill>
        <p:spPr bwMode="auto">
          <a:xfrm>
            <a:off x="7543368" y="-2587"/>
            <a:ext cx="4583474" cy="6863175"/>
          </a:xfrm>
          <a:prstGeom prst="rect">
            <a:avLst/>
          </a:prstGeom>
        </p:spPr>
      </p:pic>
      <p:sp>
        <p:nvSpPr>
          <p:cNvPr id="536479087" name="TextBox 536479086"/>
          <p:cNvSpPr txBox="1"/>
          <p:nvPr/>
        </p:nvSpPr>
        <p:spPr bwMode="auto">
          <a:xfrm>
            <a:off x="311999" y="1518562"/>
            <a:ext cx="4822391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dirty="0"/>
          </a:p>
        </p:txBody>
      </p:sp>
      <p:sp>
        <p:nvSpPr>
          <p:cNvPr id="1361094722" name="TextBox 1361094721"/>
          <p:cNvSpPr txBox="1"/>
          <p:nvPr/>
        </p:nvSpPr>
        <p:spPr bwMode="auto">
          <a:xfrm>
            <a:off x="159363" y="2029790"/>
            <a:ext cx="7224642" cy="2593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dirty="0"/>
              <a:t>В </a:t>
            </a:r>
            <a:r>
              <a:rPr sz="2400" dirty="0" err="1"/>
              <a:t>модуле</a:t>
            </a:r>
            <a:r>
              <a:rPr sz="2400" dirty="0"/>
              <a:t> </a:t>
            </a:r>
            <a:r>
              <a:rPr sz="2400" dirty="0" err="1"/>
              <a:t>описаны</a:t>
            </a:r>
            <a:r>
              <a:rPr sz="2400" dirty="0"/>
              <a:t> </a:t>
            </a:r>
            <a:r>
              <a:rPr sz="2400" dirty="0" err="1"/>
              <a:t>классы</a:t>
            </a:r>
            <a:r>
              <a:rPr sz="2400" dirty="0"/>
              <a:t> </a:t>
            </a:r>
            <a:r>
              <a:rPr sz="2400" dirty="0" err="1"/>
              <a:t>объектов</a:t>
            </a:r>
            <a:r>
              <a:rPr sz="2400" dirty="0"/>
              <a:t>, </a:t>
            </a:r>
            <a:r>
              <a:rPr sz="2400" dirty="0" err="1"/>
              <a:t>основные</a:t>
            </a:r>
            <a:r>
              <a:rPr sz="2400" dirty="0"/>
              <a:t> </a:t>
            </a:r>
            <a:r>
              <a:rPr sz="2400" dirty="0" err="1"/>
              <a:t>из</a:t>
            </a:r>
            <a:r>
              <a:rPr sz="2400" dirty="0"/>
              <a:t> </a:t>
            </a:r>
            <a:r>
              <a:rPr sz="2400" dirty="0" err="1"/>
              <a:t>которых</a:t>
            </a:r>
            <a:r>
              <a:rPr sz="2400" dirty="0"/>
              <a:t> </a:t>
            </a:r>
            <a:r>
              <a:rPr sz="2400" dirty="0" err="1"/>
              <a:t>это</a:t>
            </a:r>
            <a:r>
              <a:rPr sz="2400" dirty="0"/>
              <a:t> Player и Enemy. </a:t>
            </a:r>
            <a:r>
              <a:rPr sz="2400" dirty="0" err="1"/>
              <a:t>Также</a:t>
            </a:r>
            <a:r>
              <a:rPr sz="2400" dirty="0"/>
              <a:t> </a:t>
            </a:r>
            <a:r>
              <a:rPr sz="2400" dirty="0" err="1"/>
              <a:t>присутствуют</a:t>
            </a:r>
            <a:r>
              <a:rPr sz="2400" dirty="0"/>
              <a:t> </a:t>
            </a:r>
            <a:r>
              <a:rPr sz="2400" dirty="0" err="1"/>
              <a:t>функции</a:t>
            </a:r>
            <a:r>
              <a:rPr sz="2400" dirty="0"/>
              <a:t>: </a:t>
            </a:r>
            <a:endParaRPr lang="ru-RU" sz="2400" dirty="0"/>
          </a:p>
          <a:p>
            <a:pPr>
              <a:defRPr/>
            </a:pPr>
            <a:r>
              <a:rPr lang="ru-RU" sz="2400" b="0" i="0" u="none" strike="noStrike" cap="none" spc="0" dirty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random_enemy </a:t>
            </a:r>
            <a:r>
              <a:rPr sz="2400" dirty="0"/>
              <a:t>-</a:t>
            </a:r>
            <a:r>
              <a:rPr lang="ru-RU" sz="2400" dirty="0"/>
              <a:t> </a:t>
            </a:r>
            <a:r>
              <a:rPr sz="2400" dirty="0" err="1"/>
              <a:t>для</a:t>
            </a:r>
            <a:r>
              <a:rPr sz="2400" dirty="0"/>
              <a:t> </a:t>
            </a:r>
            <a:r>
              <a:rPr sz="2400" dirty="0" err="1"/>
              <a:t>создание</a:t>
            </a:r>
            <a:r>
              <a:rPr sz="2400" dirty="0"/>
              <a:t> </a:t>
            </a:r>
            <a:r>
              <a:rPr sz="2400" dirty="0" err="1"/>
              <a:t>случайного</a:t>
            </a:r>
            <a:r>
              <a:rPr sz="2400" dirty="0"/>
              <a:t> </a:t>
            </a:r>
            <a:r>
              <a:rPr sz="2400" dirty="0" err="1"/>
              <a:t>врага</a:t>
            </a:r>
            <a:r>
              <a:rPr sz="2400" dirty="0"/>
              <a:t> в </a:t>
            </a:r>
            <a:r>
              <a:rPr sz="2400" dirty="0" err="1"/>
              <a:t>заданных</a:t>
            </a:r>
            <a:r>
              <a:rPr sz="2400" dirty="0"/>
              <a:t> </a:t>
            </a:r>
            <a:r>
              <a:rPr sz="2400" dirty="0" err="1"/>
              <a:t>координатах</a:t>
            </a:r>
            <a:endParaRPr sz="2400" dirty="0"/>
          </a:p>
          <a:p>
            <a:pPr>
              <a:defRPr/>
            </a:pPr>
            <a:r>
              <a:rPr lang="ru-RU" sz="2400" b="0" i="0" u="none" strike="noStrike" cap="none" spc="0" dirty="0" err="1">
                <a:solidFill>
                  <a:schemeClr val="accent2"/>
                </a:solidFill>
                <a:latin typeface="Arial"/>
                <a:ea typeface="Arial"/>
                <a:cs typeface="Arial"/>
              </a:rPr>
              <a:t>finding_path</a:t>
            </a:r>
            <a:r>
              <a:rPr sz="2400" dirty="0">
                <a:solidFill>
                  <a:schemeClr val="accent1"/>
                </a:solidFill>
              </a:rPr>
              <a:t> </a:t>
            </a:r>
            <a:r>
              <a:rPr sz="2400" dirty="0"/>
              <a:t>- </a:t>
            </a:r>
            <a:r>
              <a:rPr sz="2400" dirty="0" err="1"/>
              <a:t>для</a:t>
            </a:r>
            <a:r>
              <a:rPr sz="2400" dirty="0"/>
              <a:t> </a:t>
            </a:r>
            <a:r>
              <a:rPr sz="2400" dirty="0" err="1"/>
              <a:t>поиска</a:t>
            </a:r>
            <a:r>
              <a:rPr sz="2400" dirty="0"/>
              <a:t> </a:t>
            </a:r>
            <a:r>
              <a:rPr sz="2400" dirty="0" err="1"/>
              <a:t>пути</a:t>
            </a:r>
            <a:r>
              <a:rPr sz="2400" dirty="0"/>
              <a:t> </a:t>
            </a:r>
            <a:r>
              <a:rPr sz="2400" dirty="0" err="1"/>
              <a:t>из</a:t>
            </a:r>
            <a:r>
              <a:rPr sz="2400" dirty="0"/>
              <a:t> </a:t>
            </a:r>
            <a:r>
              <a:rPr sz="2400" dirty="0" err="1"/>
              <a:t>заданных</a:t>
            </a:r>
            <a:r>
              <a:rPr sz="2400" dirty="0"/>
              <a:t> </a:t>
            </a:r>
            <a:r>
              <a:rPr sz="2400" dirty="0" err="1"/>
              <a:t>координат</a:t>
            </a:r>
            <a:r>
              <a:rPr sz="2400" dirty="0"/>
              <a:t> </a:t>
            </a:r>
            <a:r>
              <a:rPr sz="2400" dirty="0" err="1"/>
              <a:t>до</a:t>
            </a:r>
            <a:r>
              <a:rPr sz="2400" dirty="0"/>
              <a:t> </a:t>
            </a:r>
            <a:r>
              <a:rPr sz="2400" dirty="0" err="1"/>
              <a:t>игрока</a:t>
            </a:r>
            <a:r>
              <a:rPr sz="2400" dirty="0"/>
              <a:t> по </a:t>
            </a:r>
            <a:r>
              <a:rPr sz="2400" dirty="0" err="1"/>
              <a:t>построенному</a:t>
            </a:r>
            <a:r>
              <a:rPr sz="2400" dirty="0"/>
              <a:t> </a:t>
            </a:r>
            <a:r>
              <a:rPr sz="2400" dirty="0" err="1"/>
              <a:t>графу</a:t>
            </a:r>
            <a:r>
              <a:rPr sz="2400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A22465-C5A7-B626-EACE-A1C276AF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43368" cy="2386440"/>
          </a:xfrm>
        </p:spPr>
        <p:txBody>
          <a:bodyPr/>
          <a:lstStyle/>
          <a:p>
            <a:pPr algn="ctr"/>
            <a:r>
              <a:rPr lang="ru-RU" dirty="0"/>
              <a:t>О</a:t>
            </a:r>
            <a:r>
              <a:rPr lang="en-US" dirty="0" err="1"/>
              <a:t>bject</a:t>
            </a: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2536466" name="Рисунок 1162536465"/>
          <p:cNvPicPr>
            <a:picLocks noChangeAspect="1"/>
          </p:cNvPicPr>
          <p:nvPr/>
        </p:nvPicPr>
        <p:blipFill>
          <a:blip r:embed="rId2"/>
          <a:srcRect l="5333" t="18433" r="61645" b="12491"/>
          <a:stretch/>
        </p:blipFill>
        <p:spPr bwMode="auto">
          <a:xfrm>
            <a:off x="1029223" y="1058335"/>
            <a:ext cx="4813810" cy="5664200"/>
          </a:xfrm>
          <a:prstGeom prst="rect">
            <a:avLst/>
          </a:prstGeom>
        </p:spPr>
      </p:pic>
      <p:pic>
        <p:nvPicPr>
          <p:cNvPr id="2147196387" name="Рисунок 2147196386"/>
          <p:cNvPicPr>
            <a:picLocks noChangeAspect="1"/>
          </p:cNvPicPr>
          <p:nvPr/>
        </p:nvPicPr>
        <p:blipFill>
          <a:blip r:embed="rId3"/>
          <a:srcRect l="3260" t="30312" r="64739" b="754"/>
          <a:stretch/>
        </p:blipFill>
        <p:spPr bwMode="auto">
          <a:xfrm>
            <a:off x="6096000" y="1058335"/>
            <a:ext cx="5066777" cy="5731932"/>
          </a:xfrm>
          <a:prstGeom prst="rect">
            <a:avLst/>
          </a:prstGeom>
        </p:spPr>
      </p:pic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F026FB62-7D05-7BFA-3439-3B7F19CDDF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193800"/>
          </a:xfrm>
        </p:spPr>
        <p:txBody>
          <a:bodyPr/>
          <a:lstStyle/>
          <a:p>
            <a:pPr algn="ctr"/>
            <a:r>
              <a:rPr lang="ru-RU" dirty="0"/>
              <a:t>Классы существ, врагов, игрока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4358439" name="Рисунок 1924358438"/>
          <p:cNvPicPr>
            <a:picLocks noChangeAspect="1"/>
          </p:cNvPicPr>
          <p:nvPr/>
        </p:nvPicPr>
        <p:blipFill>
          <a:blip r:embed="rId2"/>
          <a:srcRect l="3979" t="32508" r="68937" b="3417"/>
          <a:stretch/>
        </p:blipFill>
        <p:spPr bwMode="auto">
          <a:xfrm>
            <a:off x="7035591" y="-10022"/>
            <a:ext cx="5166393" cy="6875277"/>
          </a:xfrm>
          <a:prstGeom prst="rect">
            <a:avLst/>
          </a:prstGeom>
        </p:spPr>
      </p:pic>
      <p:pic>
        <p:nvPicPr>
          <p:cNvPr id="1377306232" name="Рисунок 137730623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25031" y="1271471"/>
            <a:ext cx="7053954" cy="5290190"/>
          </a:xfrm>
          <a:prstGeom prst="rect">
            <a:avLst/>
          </a:prstGeom>
        </p:spPr>
      </p:pic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E4E99DB3-5ED9-29E1-C7D5-2C0C21AA26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25031" y="0"/>
            <a:ext cx="7052155" cy="1193800"/>
          </a:xfrm>
        </p:spPr>
        <p:txBody>
          <a:bodyPr/>
          <a:lstStyle/>
          <a:p>
            <a:pPr algn="ctr">
              <a:defRPr/>
            </a:pPr>
            <a:r>
              <a:rPr lang="ru-RU" sz="3600" dirty="0"/>
              <a:t>Поиск в ширину (</a:t>
            </a:r>
            <a:r>
              <a:rPr lang="en-US" sz="3600" dirty="0"/>
              <a:t>BFS) </a:t>
            </a:r>
            <a:endParaRPr lang="en-US" sz="2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935050" name="PlaceHolder 2"/>
          <p:cNvSpPr>
            <a:spLocks noGrp="1"/>
          </p:cNvSpPr>
          <p:nvPr>
            <p:ph type="subTitle"/>
          </p:nvPr>
        </p:nvSpPr>
        <p:spPr bwMode="auto">
          <a:xfrm>
            <a:off x="321732" y="1295400"/>
            <a:ext cx="6087534" cy="365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r>
              <a:rPr sz="2600" dirty="0">
                <a:solidFill>
                  <a:schemeClr val="tx1"/>
                </a:solidFill>
              </a:rPr>
              <a:t>В </a:t>
            </a:r>
            <a:r>
              <a:rPr sz="2600" dirty="0" err="1">
                <a:solidFill>
                  <a:schemeClr val="tx1"/>
                </a:solidFill>
              </a:rPr>
              <a:t>модуле</a:t>
            </a:r>
            <a:r>
              <a:rPr sz="2600" dirty="0">
                <a:solidFill>
                  <a:schemeClr val="tx1"/>
                </a:solidFill>
              </a:rPr>
              <a:t> </a:t>
            </a:r>
            <a:r>
              <a:rPr sz="2600" dirty="0" err="1">
                <a:solidFill>
                  <a:schemeClr val="tx1"/>
                </a:solidFill>
              </a:rPr>
              <a:t>описаны</a:t>
            </a:r>
            <a:r>
              <a:rPr sz="2600" dirty="0">
                <a:solidFill>
                  <a:schemeClr val="tx1"/>
                </a:solidFill>
              </a:rPr>
              <a:t> </a:t>
            </a:r>
            <a:r>
              <a:rPr sz="2600" dirty="0" err="1">
                <a:solidFill>
                  <a:schemeClr val="tx1"/>
                </a:solidFill>
              </a:rPr>
              <a:t>классы</a:t>
            </a:r>
            <a:r>
              <a:rPr sz="2600" dirty="0">
                <a:solidFill>
                  <a:schemeClr val="tx1"/>
                </a:solidFill>
              </a:rPr>
              <a:t> </a:t>
            </a:r>
            <a:r>
              <a:rPr sz="2600" dirty="0" err="1"/>
              <a:t>карты</a:t>
            </a:r>
            <a:r>
              <a:rPr lang="ru-RU" sz="2600" dirty="0"/>
              <a:t> </a:t>
            </a:r>
            <a:r>
              <a:rPr sz="2600" dirty="0"/>
              <a:t>(Map)</a:t>
            </a:r>
            <a:r>
              <a:rPr sz="2600" dirty="0">
                <a:solidFill>
                  <a:schemeClr val="tx1"/>
                </a:solidFill>
              </a:rPr>
              <a:t>, </a:t>
            </a:r>
            <a:r>
              <a:rPr lang="ru-RU" sz="2600" dirty="0"/>
              <a:t>ч</a:t>
            </a:r>
            <a:r>
              <a:rPr sz="2600" dirty="0" err="1"/>
              <a:t>анка</a:t>
            </a:r>
            <a:r>
              <a:rPr lang="ru-RU" sz="2600" dirty="0"/>
              <a:t> </a:t>
            </a:r>
            <a:r>
              <a:rPr sz="2600" dirty="0"/>
              <a:t>(</a:t>
            </a:r>
            <a:r>
              <a:rPr lang="ru-RU" sz="2600" b="0" i="0" u="none" strike="noStrike" cap="none" spc="0" dirty="0">
                <a:latin typeface="Arial"/>
                <a:ea typeface="Arial"/>
                <a:cs typeface="Arial"/>
              </a:rPr>
              <a:t>Chunk)</a:t>
            </a:r>
            <a:r>
              <a:rPr lang="ru-RU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r>
              <a:rPr lang="ru-RU" sz="2600" b="0" i="0" u="none" strike="noStrike" cap="none" spc="0" dirty="0">
                <a:latin typeface="Arial"/>
                <a:ea typeface="Arial"/>
                <a:cs typeface="Arial"/>
              </a:rPr>
              <a:t>камеры</a:t>
            </a:r>
            <a:r>
              <a:rPr lang="en-US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r>
              <a:rPr lang="ru-RU" sz="260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 также </a:t>
            </a:r>
            <a:r>
              <a:rPr lang="ru-RU" sz="2600" b="0" i="0" u="none" strike="noStrike" cap="none" spc="0" dirty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функция создания графа</a:t>
            </a:r>
            <a:r>
              <a:rPr lang="ru-RU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>
              <a:defRPr/>
            </a:pPr>
            <a:r>
              <a:rPr lang="ru-RU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Карта состоит из таблицы 3x3, где каждый элемент это чанк.</a:t>
            </a:r>
            <a:br>
              <a:rPr lang="ru-RU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ru-RU" sz="26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Когда игрок переход из одного чанка в другой, таблица изменяется.</a:t>
            </a:r>
          </a:p>
        </p:txBody>
      </p:sp>
      <p:pic>
        <p:nvPicPr>
          <p:cNvPr id="1344631403" name="Рисунок 134463140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15221" y="457200"/>
            <a:ext cx="5667375" cy="5943600"/>
          </a:xfrm>
          <a:prstGeom prst="rect">
            <a:avLst/>
          </a:prstGeom>
        </p:spPr>
      </p:pic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F8CC4BF5-AD60-50AF-8FEE-82FBA4DF209B}"/>
              </a:ext>
            </a:extLst>
          </p:cNvPr>
          <p:cNvSpPr txBox="1">
            <a:spLocks/>
          </p:cNvSpPr>
          <p:nvPr/>
        </p:nvSpPr>
        <p:spPr bwMode="auto">
          <a:xfrm>
            <a:off x="-28454" y="457200"/>
            <a:ext cx="6543675" cy="1193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Map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/>
        </p:nvCxnSpPr>
        <p:spPr bwMode="auto">
          <a:xfrm flipV="1">
            <a:off x="534374" y="380999"/>
            <a:ext cx="3724275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/>
        </p:nvCxnSpPr>
        <p:spPr bwMode="auto">
          <a:xfrm flipH="1">
            <a:off x="543899" y="390524"/>
            <a:ext cx="0" cy="318135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514885" name="Блок-схема: процесс 658514884"/>
          <p:cNvSpPr/>
          <p:nvPr/>
        </p:nvSpPr>
        <p:spPr bwMode="auto">
          <a:xfrm>
            <a:off x="1296000" y="1227599"/>
            <a:ext cx="1404000" cy="1404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186293" name="Блок-схема: процесс 839186292"/>
          <p:cNvSpPr/>
          <p:nvPr/>
        </p:nvSpPr>
        <p:spPr bwMode="auto">
          <a:xfrm>
            <a:off x="1296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786142" name="Блок-схема: процесс 680786141"/>
          <p:cNvSpPr/>
          <p:nvPr/>
        </p:nvSpPr>
        <p:spPr bwMode="auto">
          <a:xfrm>
            <a:off x="1764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4989039" name="Блок-схема: процесс 1394989038"/>
          <p:cNvSpPr/>
          <p:nvPr/>
        </p:nvSpPr>
        <p:spPr bwMode="auto">
          <a:xfrm>
            <a:off x="2232000" y="1227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294325" name="Блок-схема: процесс 138294324"/>
          <p:cNvSpPr/>
          <p:nvPr/>
        </p:nvSpPr>
        <p:spPr bwMode="auto">
          <a:xfrm>
            <a:off x="1296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209469" name="Блок-схема: процесс 142209468"/>
          <p:cNvSpPr/>
          <p:nvPr/>
        </p:nvSpPr>
        <p:spPr bwMode="auto">
          <a:xfrm>
            <a:off x="1764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874196" name="Блок-схема: процесс 255874195"/>
          <p:cNvSpPr/>
          <p:nvPr/>
        </p:nvSpPr>
        <p:spPr bwMode="auto">
          <a:xfrm>
            <a:off x="2232000" y="1695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503976" name="Блок-схема: процесс 278503975"/>
          <p:cNvSpPr/>
          <p:nvPr/>
        </p:nvSpPr>
        <p:spPr bwMode="auto">
          <a:xfrm>
            <a:off x="1296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802985" name="Блок-схема: процесс 705802984"/>
          <p:cNvSpPr/>
          <p:nvPr/>
        </p:nvSpPr>
        <p:spPr bwMode="auto">
          <a:xfrm>
            <a:off x="1764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4644862" name="Блок-схема: процесс 424644861"/>
          <p:cNvSpPr/>
          <p:nvPr/>
        </p:nvSpPr>
        <p:spPr bwMode="auto">
          <a:xfrm>
            <a:off x="2232000" y="2163600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616591" name="Звезда: 5 точек 939616590"/>
          <p:cNvSpPr/>
          <p:nvPr/>
        </p:nvSpPr>
        <p:spPr bwMode="auto">
          <a:xfrm>
            <a:off x="1908000" y="1839599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7924944" name="Блок-схема: процесс 1337924943"/>
          <p:cNvSpPr/>
          <p:nvPr/>
        </p:nvSpPr>
        <p:spPr bwMode="auto">
          <a:xfrm>
            <a:off x="3014913" y="1227600"/>
            <a:ext cx="1404000" cy="1404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751573" name="Блок-схема: процесс 2017751572"/>
          <p:cNvSpPr/>
          <p:nvPr/>
        </p:nvSpPr>
        <p:spPr bwMode="auto">
          <a:xfrm>
            <a:off x="3014913" y="1227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102575" name="Блок-схема: процесс 777102574"/>
          <p:cNvSpPr/>
          <p:nvPr/>
        </p:nvSpPr>
        <p:spPr bwMode="auto">
          <a:xfrm>
            <a:off x="3482913" y="1227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2695566" name="Блок-схема: процесс 1252695565"/>
          <p:cNvSpPr/>
          <p:nvPr/>
        </p:nvSpPr>
        <p:spPr bwMode="auto">
          <a:xfrm>
            <a:off x="3950913" y="1227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264387" name="Блок-схема: процесс 246264386"/>
          <p:cNvSpPr/>
          <p:nvPr/>
        </p:nvSpPr>
        <p:spPr bwMode="auto">
          <a:xfrm>
            <a:off x="3014913" y="1695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991650" name="Блок-схема: процесс 1260991649"/>
          <p:cNvSpPr/>
          <p:nvPr/>
        </p:nvSpPr>
        <p:spPr bwMode="auto">
          <a:xfrm>
            <a:off x="3482913" y="1695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822061" name="Блок-схема: процесс 1945822060"/>
          <p:cNvSpPr/>
          <p:nvPr/>
        </p:nvSpPr>
        <p:spPr bwMode="auto">
          <a:xfrm>
            <a:off x="3950913" y="1695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7917984" name="Блок-схема: процесс 1207917983"/>
          <p:cNvSpPr/>
          <p:nvPr/>
        </p:nvSpPr>
        <p:spPr bwMode="auto">
          <a:xfrm>
            <a:off x="3014913" y="2163601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198672" name="Блок-схема: процесс 1915198671"/>
          <p:cNvSpPr/>
          <p:nvPr/>
        </p:nvSpPr>
        <p:spPr bwMode="auto">
          <a:xfrm>
            <a:off x="3482913" y="2163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520692" name="Блок-схема: процесс 1022520691"/>
          <p:cNvSpPr/>
          <p:nvPr/>
        </p:nvSpPr>
        <p:spPr bwMode="auto">
          <a:xfrm>
            <a:off x="3950913" y="2163601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6048377" name="Звезда: 5 точек 1376048376"/>
          <p:cNvSpPr/>
          <p:nvPr/>
        </p:nvSpPr>
        <p:spPr bwMode="auto">
          <a:xfrm>
            <a:off x="3626913" y="1839599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176462" name="Стрелка: вправо 121176461"/>
          <p:cNvSpPr/>
          <p:nvPr/>
        </p:nvSpPr>
        <p:spPr bwMode="auto">
          <a:xfrm>
            <a:off x="3874263" y="1857375"/>
            <a:ext cx="219075" cy="1714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 algn="ctr">
            <a:solidFill>
              <a:schemeClr val="bg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216780" name="Блок-схема: процесс 893216779"/>
          <p:cNvSpPr/>
          <p:nvPr/>
        </p:nvSpPr>
        <p:spPr bwMode="auto">
          <a:xfrm>
            <a:off x="4418913" y="1227601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5846948" name="Блок-схема: процесс 1475846947"/>
          <p:cNvSpPr/>
          <p:nvPr/>
        </p:nvSpPr>
        <p:spPr bwMode="auto">
          <a:xfrm>
            <a:off x="4418913" y="1695599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900713" name="Блок-схема: процесс 207900712"/>
          <p:cNvSpPr/>
          <p:nvPr/>
        </p:nvSpPr>
        <p:spPr bwMode="auto">
          <a:xfrm>
            <a:off x="4418913" y="2163600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42547391" name="Рисунок 1342547390"/>
          <p:cNvPicPr>
            <a:picLocks noChangeAspect="1"/>
          </p:cNvPicPr>
          <p:nvPr/>
        </p:nvPicPr>
        <p:blipFill rotWithShape="1">
          <a:blip r:embed="rId2"/>
          <a:srcRect l="5369" t="45276" r="62239" b="201"/>
          <a:stretch/>
        </p:blipFill>
        <p:spPr bwMode="auto">
          <a:xfrm>
            <a:off x="5473270" y="168823"/>
            <a:ext cx="6718730" cy="6361636"/>
          </a:xfrm>
          <a:prstGeom prst="rect">
            <a:avLst/>
          </a:prstGeom>
        </p:spPr>
      </p:pic>
      <p:sp>
        <p:nvSpPr>
          <p:cNvPr id="939381724" name="Звезда: 5 точек 939381723"/>
          <p:cNvSpPr/>
          <p:nvPr/>
        </p:nvSpPr>
        <p:spPr bwMode="auto">
          <a:xfrm>
            <a:off x="1440000" y="3429000"/>
            <a:ext cx="180000" cy="180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6854705" name="Блок-схема: процесс 1106854704"/>
          <p:cNvSpPr/>
          <p:nvPr/>
        </p:nvSpPr>
        <p:spPr bwMode="auto">
          <a:xfrm>
            <a:off x="1296000" y="4256983"/>
            <a:ext cx="468000" cy="46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8508305" name="Блок-схема: процесс 1258508304"/>
          <p:cNvSpPr/>
          <p:nvPr/>
        </p:nvSpPr>
        <p:spPr bwMode="auto">
          <a:xfrm>
            <a:off x="1296000" y="4817315"/>
            <a:ext cx="468000" cy="468000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276667" name="Блок-схема: процесс 565276666"/>
          <p:cNvSpPr/>
          <p:nvPr/>
        </p:nvSpPr>
        <p:spPr bwMode="auto">
          <a:xfrm>
            <a:off x="1296000" y="3721315"/>
            <a:ext cx="468000" cy="468000"/>
          </a:xfrm>
          <a:prstGeom prst="flowChart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7930336" name="TextBox 1307930335"/>
          <p:cNvSpPr txBox="1"/>
          <p:nvPr/>
        </p:nvSpPr>
        <p:spPr bwMode="auto">
          <a:xfrm>
            <a:off x="1821416" y="3784971"/>
            <a:ext cx="2991630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 err="1"/>
              <a:t>Прогруженный</a:t>
            </a:r>
            <a:r>
              <a:rPr dirty="0"/>
              <a:t> </a:t>
            </a:r>
            <a:r>
              <a:rPr dirty="0" err="1"/>
              <a:t>чанк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28896659" name="TextBox 28896658"/>
          <p:cNvSpPr txBox="1"/>
          <p:nvPr/>
        </p:nvSpPr>
        <p:spPr bwMode="auto">
          <a:xfrm>
            <a:off x="1812026" y="4263718"/>
            <a:ext cx="1952913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dirty="0" err="1"/>
              <a:t>Сохраненный</a:t>
            </a:r>
            <a:endParaRPr dirty="0"/>
          </a:p>
        </p:txBody>
      </p:sp>
      <p:sp>
        <p:nvSpPr>
          <p:cNvPr id="1743404684" name="TextBox 1743404683"/>
          <p:cNvSpPr txBox="1"/>
          <p:nvPr/>
        </p:nvSpPr>
        <p:spPr bwMode="auto">
          <a:xfrm>
            <a:off x="1816867" y="4731830"/>
            <a:ext cx="1485123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 err="1"/>
              <a:t>Новый</a:t>
            </a:r>
            <a:r>
              <a:rPr dirty="0"/>
              <a:t> / </a:t>
            </a:r>
            <a:r>
              <a:rPr dirty="0" err="1"/>
              <a:t>созданный</a:t>
            </a:r>
            <a:endParaRPr dirty="0"/>
          </a:p>
        </p:txBody>
      </p:sp>
      <p:sp>
        <p:nvSpPr>
          <p:cNvPr id="2024633149" name="TextBox 2024633148"/>
          <p:cNvSpPr txBox="1"/>
          <p:nvPr/>
        </p:nvSpPr>
        <p:spPr bwMode="auto">
          <a:xfrm>
            <a:off x="1821416" y="3386666"/>
            <a:ext cx="1368929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 err="1"/>
              <a:t>Игрок</a:t>
            </a:r>
            <a:endParaRPr dirty="0"/>
          </a:p>
        </p:txBody>
      </p:sp>
      <p:sp>
        <p:nvSpPr>
          <p:cNvPr id="1006918939" name="TextBox 1006918938"/>
          <p:cNvSpPr txBox="1"/>
          <p:nvPr/>
        </p:nvSpPr>
        <p:spPr bwMode="auto">
          <a:xfrm>
            <a:off x="-30887" y="46724"/>
            <a:ext cx="99433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/>
              <a:t>(0:0)</a:t>
            </a:r>
          </a:p>
        </p:txBody>
      </p:sp>
      <p:sp>
        <p:nvSpPr>
          <p:cNvPr id="236798077" name="TextBox 236798076"/>
          <p:cNvSpPr txBox="1"/>
          <p:nvPr/>
        </p:nvSpPr>
        <p:spPr bwMode="auto">
          <a:xfrm>
            <a:off x="4054389" y="58766"/>
            <a:ext cx="32182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/>
              <a:t>x</a:t>
            </a:r>
          </a:p>
        </p:txBody>
      </p:sp>
      <p:sp>
        <p:nvSpPr>
          <p:cNvPr id="1154871789" name="TextBox 1154871788"/>
          <p:cNvSpPr txBox="1"/>
          <p:nvPr/>
        </p:nvSpPr>
        <p:spPr bwMode="auto">
          <a:xfrm>
            <a:off x="351924" y="3174216"/>
            <a:ext cx="107876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dirty="0"/>
              <a:t>y</a:t>
            </a:r>
          </a:p>
          <a:p>
            <a:pPr>
              <a:defRPr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FA8E7DD-D773-B0C6-6F96-3509980E071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35997A32-56EE-D7F8-EF77-CE452F4DD57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193800"/>
          </a:xfrm>
        </p:spPr>
        <p:txBody>
          <a:bodyPr/>
          <a:lstStyle/>
          <a:p>
            <a:pPr algn="ctr"/>
            <a:r>
              <a:rPr lang="ru-RU" dirty="0"/>
              <a:t>Классы камеры и </a:t>
            </a:r>
            <a:r>
              <a:rPr lang="ru-RU" dirty="0" err="1"/>
              <a:t>чанков</a:t>
            </a:r>
            <a:endParaRPr lang="ru-RU" dirty="0"/>
          </a:p>
        </p:txBody>
      </p:sp>
      <p:pic>
        <p:nvPicPr>
          <p:cNvPr id="636612268" name="Рисунок 636612267"/>
          <p:cNvPicPr>
            <a:picLocks noChangeAspect="1"/>
          </p:cNvPicPr>
          <p:nvPr/>
        </p:nvPicPr>
        <p:blipFill>
          <a:blip r:embed="rId2"/>
          <a:srcRect l="3135" t="47314" r="64107" b="648"/>
          <a:stretch/>
        </p:blipFill>
        <p:spPr bwMode="auto">
          <a:xfrm>
            <a:off x="262467" y="1490133"/>
            <a:ext cx="5585111" cy="4990804"/>
          </a:xfrm>
          <a:prstGeom prst="rect">
            <a:avLst/>
          </a:prstGeom>
        </p:spPr>
      </p:pic>
      <p:pic>
        <p:nvPicPr>
          <p:cNvPr id="786909388" name="Рисунок 786909387"/>
          <p:cNvPicPr>
            <a:picLocks noChangeAspect="1"/>
          </p:cNvPicPr>
          <p:nvPr/>
        </p:nvPicPr>
        <p:blipFill>
          <a:blip r:embed="rId3"/>
          <a:srcRect l="4073" t="16296" r="71864" b="41851"/>
          <a:stretch/>
        </p:blipFill>
        <p:spPr bwMode="auto">
          <a:xfrm>
            <a:off x="6164527" y="1042457"/>
            <a:ext cx="5765006" cy="56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0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E62E-7FD2-FAAB-BEF4-9798E8B8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DB273-45EB-097B-246C-16843F7C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39762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32FF4-8C10-84B6-E2AB-E755CA59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14FA7-7327-5EE3-8ED0-7CAB2B82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Будущее развитие проекта</a:t>
            </a:r>
          </a:p>
        </p:txBody>
      </p:sp>
      <p:sp>
        <p:nvSpPr>
          <p:cNvPr id="1636833427" name="PlaceHolder 2"/>
          <p:cNvSpPr>
            <a:spLocks noGrp="1"/>
          </p:cNvSpPr>
          <p:nvPr>
            <p:ph idx="1"/>
          </p:nvPr>
        </p:nvSpPr>
        <p:spPr bwMode="auto">
          <a:xfrm>
            <a:off x="593196" y="1488281"/>
            <a:ext cx="8596312" cy="43029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>
              <a:buNone/>
              <a:defRPr/>
            </a:pPr>
            <a:r>
              <a:rPr lang="ru-RU" sz="2400" b="1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400" b="1" i="0" u="none" strike="noStrike" cap="none" spc="0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Возможности для доработки и улучшения:</a:t>
            </a:r>
            <a:endParaRPr lang="ru-RU" sz="2400" b="0" i="0" u="none" strike="noStrike" cap="none" spc="0"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ru-RU" sz="2400" b="0" i="0" u="none" strike="sng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 Добавление музыки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b="0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Расширение биомов и генерации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b="0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Добавление системы предметов, инвентаря героя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b="0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Оптимизация игры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b="0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Внедрение возможности строительства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b="0" i="0" u="none" strike="noStrike" cap="none" spc="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Создание многопользовательских режимов игры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Разработка системы сохранений</a:t>
            </a:r>
            <a:endParaRPr lang="ru-RU" sz="2400" b="0" i="0" u="none" strike="noStrike" cap="none" spc="0" dirty="0">
              <a:solidFill>
                <a:schemeClr val="tx2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12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3B726-78E9-F9DF-ED05-43A0CC50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FAB0BF-0261-3BC6-BA28-0AE5E271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986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Задание проекта:</a:t>
            </a:r>
          </a:p>
          <a:p>
            <a:r>
              <a:rPr lang="ru-RU" sz="2000" dirty="0"/>
              <a:t>Создание компьютерной игры в жанре </a:t>
            </a:r>
            <a:r>
              <a:rPr lang="en-US" sz="2000" dirty="0"/>
              <a:t>Top-Down</a:t>
            </a:r>
            <a:r>
              <a:rPr lang="ru-RU" sz="2000" dirty="0"/>
              <a:t> </a:t>
            </a:r>
            <a:r>
              <a:rPr lang="en-US" sz="2000" dirty="0"/>
              <a:t>RPG </a:t>
            </a:r>
            <a:r>
              <a:rPr lang="ru-RU" sz="2000" dirty="0"/>
              <a:t>на основе библиотеки «</a:t>
            </a:r>
            <a:r>
              <a:rPr lang="en-US" sz="2000" dirty="0"/>
              <a:t>Pygame</a:t>
            </a:r>
            <a:r>
              <a:rPr lang="ru-RU" sz="2000" dirty="0"/>
              <a:t>»</a:t>
            </a:r>
          </a:p>
          <a:p>
            <a:r>
              <a:rPr lang="ru-RU" sz="2000" dirty="0"/>
              <a:t>Закрепление знаний и навыков по работе с данной библиотекой</a:t>
            </a:r>
          </a:p>
          <a:p>
            <a:r>
              <a:rPr lang="ru-RU" sz="2000" dirty="0"/>
              <a:t>Изучение методов взаимодействия с репозиториями и платформой «</a:t>
            </a:r>
            <a:r>
              <a:rPr lang="en-US" sz="2000" dirty="0"/>
              <a:t>GitHub</a:t>
            </a:r>
            <a:r>
              <a:rPr lang="ru-RU" sz="2000" dirty="0"/>
              <a:t>», практика совместной работы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8555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5186-4472-BBDD-A098-D48120B4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67EC2-51FA-4E5A-DFDC-A9EDE878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1636833427" name="PlaceHolder 2">
            <a:extLst>
              <a:ext uri="{FF2B5EF4-FFF2-40B4-BE49-F238E27FC236}">
                <a16:creationId xmlns:a16="http://schemas.microsoft.com/office/drawing/2014/main" id="{5D3BC9BA-F3C6-7DA8-1290-2F64D4EAA36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74332" y="2309548"/>
            <a:ext cx="6248401" cy="261805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>
              <a:buNone/>
            </a:pPr>
            <a:r>
              <a:rPr lang="ru-RU" sz="2600" dirty="0">
                <a:solidFill>
                  <a:schemeClr val="tx1"/>
                </a:solidFill>
              </a:rPr>
              <a:t>Благодаря данному проекту, мы улучшили навыки работы с </a:t>
            </a:r>
            <a:r>
              <a:rPr lang="ru-RU" sz="2600" dirty="0">
                <a:solidFill>
                  <a:schemeClr val="accent1"/>
                </a:solidFill>
              </a:rPr>
              <a:t>базами данных</a:t>
            </a:r>
            <a:r>
              <a:rPr lang="ru-RU" sz="2600" dirty="0">
                <a:solidFill>
                  <a:schemeClr val="tx1"/>
                </a:solidFill>
              </a:rPr>
              <a:t> и библиотекой </a:t>
            </a:r>
            <a:r>
              <a:rPr lang="ru-RU" sz="2600" dirty="0" err="1">
                <a:solidFill>
                  <a:schemeClr val="accent1"/>
                </a:solidFill>
              </a:rPr>
              <a:t>pygame</a:t>
            </a:r>
            <a:r>
              <a:rPr lang="ru-RU" sz="2600" dirty="0">
                <a:solidFill>
                  <a:schemeClr val="tx1"/>
                </a:solidFill>
              </a:rPr>
              <a:t>, а также научились работать в команде с использованием платформы «</a:t>
            </a:r>
            <a:r>
              <a:rPr lang="ru-RU" sz="2600" dirty="0" err="1">
                <a:solidFill>
                  <a:schemeClr val="accent1"/>
                </a:solidFill>
              </a:rPr>
              <a:t>Github</a:t>
            </a:r>
            <a:r>
              <a:rPr lang="ru-RU" sz="2600" dirty="0">
                <a:solidFill>
                  <a:schemeClr val="tx1"/>
                </a:solidFill>
              </a:rPr>
              <a:t>».</a:t>
            </a:r>
          </a:p>
          <a:p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54730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DCBA-9C99-A5AF-B7AA-8A9FF3D6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F7708-C0B3-0980-B1B6-447FE55D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Благодарим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33365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B38DF-B7F6-A316-58B4-5F2F4311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Применяемые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5FDBF2-EE1D-788E-A72E-B5679E9F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2152122"/>
            <a:ext cx="9364132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ru-RU" sz="2000" dirty="0"/>
              <a:t>Базы данных (хранение и обработка информации)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ru-RU" sz="2000" dirty="0"/>
              <a:t>Библиотеки </a:t>
            </a:r>
            <a:r>
              <a:rPr lang="en-US" sz="2000" dirty="0"/>
              <a:t>Python (</a:t>
            </a:r>
            <a:r>
              <a:rPr lang="ru-RU" sz="2000" dirty="0"/>
              <a:t>основа – </a:t>
            </a:r>
            <a:r>
              <a:rPr lang="en-US" sz="2000" dirty="0"/>
              <a:t>pygame, </a:t>
            </a:r>
            <a:r>
              <a:rPr lang="ru-RU" sz="2000" dirty="0"/>
              <a:t>прикладные – </a:t>
            </a:r>
            <a:r>
              <a:rPr lang="en-US" sz="2000" dirty="0"/>
              <a:t>math,</a:t>
            </a:r>
            <a:r>
              <a:rPr lang="ru-RU" sz="2000" dirty="0"/>
              <a:t> </a:t>
            </a:r>
            <a:r>
              <a:rPr lang="en-US" sz="2000" dirty="0"/>
              <a:t>random</a:t>
            </a:r>
            <a:r>
              <a:rPr lang="ru-RU" sz="2000" dirty="0"/>
              <a:t>, </a:t>
            </a:r>
            <a:r>
              <a:rPr lang="en-US" sz="2000" dirty="0"/>
              <a:t>os, sys)</a:t>
            </a:r>
          </a:p>
          <a:p>
            <a:pPr>
              <a:buFont typeface="+mj-lt"/>
              <a:buAutoNum type="arabicPeriod"/>
            </a:pPr>
            <a:r>
              <a:rPr lang="ru-RU" sz="2000" dirty="0"/>
              <a:t>Текстовые документы (обработка файлов конфигурации)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ru-RU" sz="2000" dirty="0"/>
              <a:t>Аудиофайлы (с использованием </a:t>
            </a:r>
            <a:r>
              <a:rPr lang="en-US" sz="2000" dirty="0"/>
              <a:t>pygame.mixer)</a:t>
            </a:r>
            <a:endParaRPr lang="ru-RU" sz="2000" dirty="0"/>
          </a:p>
          <a:p>
            <a:pPr>
              <a:buFont typeface="+mj-lt"/>
              <a:buAutoNum type="arabicPeriod"/>
            </a:pPr>
            <a:r>
              <a:rPr lang="ru-RU" sz="2000" dirty="0"/>
              <a:t>Математические алгоритмы (шум Перлина, «поиск в ширину»)</a:t>
            </a:r>
          </a:p>
        </p:txBody>
      </p:sp>
    </p:spTree>
    <p:extLst>
      <p:ext uri="{BB962C8B-B14F-4D97-AF65-F5344CB8AC3E}">
        <p14:creationId xmlns:p14="http://schemas.microsoft.com/office/powerpoint/2010/main" val="24839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77FA4-5956-8982-0BFB-0A9F179E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Распределение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A34B0-C747-16D6-6D73-A1B8361C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Тихон – работа со спрайтами и музыкой, создание меню игры, небольшая оптимизация кода    </a:t>
            </a:r>
          </a:p>
          <a:p>
            <a:r>
              <a:rPr lang="ru-RU" sz="2400" dirty="0"/>
              <a:t>Артур - генерация карты, создание базы данных и классов игровых объектов, реализация поиска пути </a:t>
            </a:r>
          </a:p>
        </p:txBody>
      </p:sp>
    </p:spTree>
    <p:extLst>
      <p:ext uri="{BB962C8B-B14F-4D97-AF65-F5344CB8AC3E}">
        <p14:creationId xmlns:p14="http://schemas.microsoft.com/office/powerpoint/2010/main" val="58726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B493-9325-FF7C-67FC-9B144BF2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19630-CC57-E59A-6D5C-3ED4C16B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747211"/>
            <a:ext cx="9322129" cy="1941094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Архитектура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2541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866C3-3FB3-567B-0D0C-E7249B91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9733"/>
          </a:xfrm>
        </p:spPr>
        <p:txBody>
          <a:bodyPr/>
          <a:lstStyle/>
          <a:p>
            <a:pPr algn="ctr"/>
            <a:r>
              <a:rPr lang="ru-RU" dirty="0"/>
              <a:t>Общая архитектура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A84641-8B0C-F3CD-6DB2-7171C2DC5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048" y="1602781"/>
            <a:ext cx="6277239" cy="4766534"/>
          </a:xfrm>
        </p:spPr>
      </p:pic>
    </p:spTree>
    <p:extLst>
      <p:ext uri="{BB962C8B-B14F-4D97-AF65-F5344CB8AC3E}">
        <p14:creationId xmlns:p14="http://schemas.microsoft.com/office/powerpoint/2010/main" val="262846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54DA-260E-C579-CD45-4D06196C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BA26F-2988-964E-5656-94DB0723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9733"/>
          </a:xfrm>
        </p:spPr>
        <p:txBody>
          <a:bodyPr/>
          <a:lstStyle/>
          <a:p>
            <a:pPr algn="ctr"/>
            <a:r>
              <a:rPr lang="ru-RU" dirty="0"/>
              <a:t>Архитектура базы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78B67-7402-0803-1600-55925FED645A}"/>
              </a:ext>
            </a:extLst>
          </p:cNvPr>
          <p:cNvSpPr txBox="1"/>
          <p:nvPr/>
        </p:nvSpPr>
        <p:spPr>
          <a:xfrm>
            <a:off x="1422405" y="1464734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Название биома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4B6B7-C537-0A49-493C-BF0C5EE22CA2}"/>
              </a:ext>
            </a:extLst>
          </p:cNvPr>
          <p:cNvSpPr txBox="1"/>
          <p:nvPr/>
        </p:nvSpPr>
        <p:spPr>
          <a:xfrm>
            <a:off x="1051136" y="2560082"/>
            <a:ext cx="200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Основной спрайт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4779B-228F-585C-6141-5EA5A8E91B65}"/>
              </a:ext>
            </a:extLst>
          </p:cNvPr>
          <p:cNvSpPr txBox="1"/>
          <p:nvPr/>
        </p:nvSpPr>
        <p:spPr>
          <a:xfrm>
            <a:off x="6924508" y="3618453"/>
            <a:ext cx="239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Дополнительный спрайт</a:t>
            </a:r>
          </a:p>
        </p:txBody>
      </p:sp>
      <p:pic>
        <p:nvPicPr>
          <p:cNvPr id="33" name="Объект 32">
            <a:extLst>
              <a:ext uri="{FF2B5EF4-FFF2-40B4-BE49-F238E27FC236}">
                <a16:creationId xmlns:a16="http://schemas.microsoft.com/office/drawing/2014/main" id="{67AB9D86-82A9-492C-0A77-4C1B63301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311" y="1385068"/>
            <a:ext cx="2993685" cy="526126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F1AA6C-8ABC-1483-A785-288A51A686C0}"/>
              </a:ext>
            </a:extLst>
          </p:cNvPr>
          <p:cNvSpPr txBox="1"/>
          <p:nvPr/>
        </p:nvSpPr>
        <p:spPr>
          <a:xfrm>
            <a:off x="7073936" y="1720689"/>
            <a:ext cx="189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Высота (минимальная и максимальная)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79CF6B0-DB62-CF79-F683-962E9DC880F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344339" y="1649400"/>
            <a:ext cx="660394" cy="7128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89DFD4D-FFDB-D19C-0D46-A51B73153EB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057700" y="1720689"/>
            <a:ext cx="1404233" cy="10240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468F66-DFD2-5A65-56E1-257F9953F6F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0903" y="1720689"/>
            <a:ext cx="1573605" cy="22209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83836DD2-D052-2A74-CDD6-FDC76BD5EC7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92800" y="1720689"/>
            <a:ext cx="1181136" cy="4616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B62BA57-2C8A-B611-2FFB-46613B8D324E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460067" y="1720689"/>
            <a:ext cx="613869" cy="4616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6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90E1-5B67-5681-FE2D-CC6A7C78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EE39A359-501B-BE3A-3834-B67BCEEB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662" y="1878388"/>
            <a:ext cx="5137876" cy="214395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C0A9D-5F46-8EEC-5BBE-7F5ADD16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9733"/>
          </a:xfrm>
        </p:spPr>
        <p:txBody>
          <a:bodyPr/>
          <a:lstStyle/>
          <a:p>
            <a:pPr algn="ctr"/>
            <a:r>
              <a:rPr lang="ru-RU" dirty="0"/>
              <a:t>Архитектура базы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2EA9F-9BC3-3958-08E1-8EFC376ADC3D}"/>
              </a:ext>
            </a:extLst>
          </p:cNvPr>
          <p:cNvSpPr txBox="1"/>
          <p:nvPr/>
        </p:nvSpPr>
        <p:spPr>
          <a:xfrm>
            <a:off x="605135" y="2182354"/>
            <a:ext cx="1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врага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A61F0-3B06-7A4E-DA74-B540B0BA46DF}"/>
              </a:ext>
            </a:extLst>
          </p:cNvPr>
          <p:cNvSpPr txBox="1"/>
          <p:nvPr/>
        </p:nvSpPr>
        <p:spPr>
          <a:xfrm>
            <a:off x="637321" y="3219912"/>
            <a:ext cx="142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здоровья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CC874-BA91-7E3A-3B5B-709366798B89}"/>
              </a:ext>
            </a:extLst>
          </p:cNvPr>
          <p:cNvSpPr txBox="1"/>
          <p:nvPr/>
        </p:nvSpPr>
        <p:spPr>
          <a:xfrm>
            <a:off x="4714131" y="4338179"/>
            <a:ext cx="244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Показатель скорости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3ED70-0C50-C5CB-F24C-69FCE49F4F82}"/>
              </a:ext>
            </a:extLst>
          </p:cNvPr>
          <p:cNvSpPr txBox="1"/>
          <p:nvPr/>
        </p:nvSpPr>
        <p:spPr>
          <a:xfrm>
            <a:off x="7764142" y="2647718"/>
            <a:ext cx="189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Показатель защиты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15CB06-48BD-5503-D5A8-768665D58A4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37058" y="2367020"/>
            <a:ext cx="1261742" cy="1909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B5364E4-2FA5-0E16-48A6-202E5694290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62602" y="2607400"/>
            <a:ext cx="1647051" cy="9356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B432793-DF3B-4E25-557D-6D46281E5AD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624115" y="2633890"/>
            <a:ext cx="313027" cy="17042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DAE798F-1B94-63FF-36E4-DC921633087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044267" y="2489200"/>
            <a:ext cx="719875" cy="481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F09EBE-D6BD-2919-F0D7-824D4A7F0322}"/>
              </a:ext>
            </a:extLst>
          </p:cNvPr>
          <p:cNvSpPr txBox="1"/>
          <p:nvPr/>
        </p:nvSpPr>
        <p:spPr>
          <a:xfrm>
            <a:off x="2121892" y="4338179"/>
            <a:ext cx="234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опыта за убийство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4D54954-1D88-C910-FD3D-9A36E9856A4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294525" y="2573581"/>
            <a:ext cx="1124181" cy="17645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DE9656-A369-5074-B00C-73A1DFA4FACA}"/>
              </a:ext>
            </a:extLst>
          </p:cNvPr>
          <p:cNvSpPr txBox="1"/>
          <p:nvPr/>
        </p:nvSpPr>
        <p:spPr>
          <a:xfrm>
            <a:off x="7436797" y="4058965"/>
            <a:ext cx="207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Показатель атаки</a:t>
            </a: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E9903A6-313A-E0C2-E0B2-C0942FADF75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315239" y="2573581"/>
            <a:ext cx="1121558" cy="1670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0681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408</TotalTime>
  <Words>490</Words>
  <Application>Microsoft Office PowerPoint</Application>
  <PresentationFormat>Широкоэкранный</PresentationFormat>
  <Paragraphs>80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Liberation Sans</vt:lpstr>
      <vt:lpstr>Trebuchet MS</vt:lpstr>
      <vt:lpstr>Wingdings 3</vt:lpstr>
      <vt:lpstr>Аспект</vt:lpstr>
      <vt:lpstr>«The Forgotten Lands»</vt:lpstr>
      <vt:lpstr>Основная информация</vt:lpstr>
      <vt:lpstr>Введение</vt:lpstr>
      <vt:lpstr>Применяемые технологии</vt:lpstr>
      <vt:lpstr>Распределение задач</vt:lpstr>
      <vt:lpstr>Архитектура проекта</vt:lpstr>
      <vt:lpstr>Общая архитектура</vt:lpstr>
      <vt:lpstr>Архитектура базы данных</vt:lpstr>
      <vt:lpstr>Архитектура базы данных</vt:lpstr>
      <vt:lpstr>Основное функциональное содержание</vt:lpstr>
      <vt:lpstr>Внешний вид меню</vt:lpstr>
      <vt:lpstr>Внешний вид меню</vt:lpstr>
      <vt:lpstr>Игровой процесс</vt:lpstr>
      <vt:lpstr>Мультимедия</vt:lpstr>
      <vt:lpstr>Спрайты</vt:lpstr>
      <vt:lpstr>Анимации</vt:lpstr>
      <vt:lpstr>Аудиофайлы</vt:lpstr>
      <vt:lpstr>Генерация карты</vt:lpstr>
      <vt:lpstr>Map_generation</vt:lpstr>
      <vt:lpstr>Презентация PowerPoint</vt:lpstr>
      <vt:lpstr>Презентация PowerPoint</vt:lpstr>
      <vt:lpstr>Оbject </vt:lpstr>
      <vt:lpstr>Классы существ, врагов, игрока</vt:lpstr>
      <vt:lpstr>Поиск в ширину (BFS) </vt:lpstr>
      <vt:lpstr>Презентация PowerPoint</vt:lpstr>
      <vt:lpstr>Презентация PowerPoint</vt:lpstr>
      <vt:lpstr>Классы камеры и чанков</vt:lpstr>
      <vt:lpstr>Заключение</vt:lpstr>
      <vt:lpstr>Будущее развитие проекта</vt:lpstr>
      <vt:lpstr>Вывод</vt:lpstr>
      <vt:lpstr>Благодарим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«The Forgotten Lands»</dc:title>
  <dc:creator>Артур Пирожков</dc:creator>
  <cp:lastModifiedBy>Артур Пирожков</cp:lastModifiedBy>
  <cp:revision>15</cp:revision>
  <dcterms:created xsi:type="dcterms:W3CDTF">2024-02-09T07:33:44Z</dcterms:created>
  <dcterms:modified xsi:type="dcterms:W3CDTF">2024-02-19T18:45:27Z</dcterms:modified>
</cp:coreProperties>
</file>